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710A"/>
          </a:solidFill>
          <a:ln w="12700">
            <a:solidFill>
              <a:srgbClr val="E8710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64592" y="0"/>
            <a:ext cx="4572000" cy="514350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274320"/>
            <a:ext cx="42062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RC TRAILER JACK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411480" y="1298448"/>
            <a:ext cx="4206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Remote Control Trailer Wheel System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11480" y="1645920"/>
            <a:ext cx="4114800" cy="45720"/>
          </a:xfrm>
          <a:prstGeom prst="rect">
            <a:avLst/>
          </a:prstGeom>
          <a:solidFill>
            <a:srgbClr val="E8710A"/>
          </a:solidFill>
          <a:ln w="12700">
            <a:solidFill>
              <a:srgbClr val="E8710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1737360"/>
            <a:ext cx="4206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1D9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EECS 4020 Senior Design Project II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11480" y="1993392"/>
            <a:ext cx="4206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1D9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University of Toledo — College of Engineering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11480" y="2377440"/>
            <a:ext cx="4206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E871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MEMBERS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11480" y="2697480"/>
            <a:ext cx="384048" cy="384048"/>
          </a:xfrm>
          <a:prstGeom prst="ellipse">
            <a:avLst/>
          </a:prstGeom>
          <a:solidFill>
            <a:srgbClr val="E8710A"/>
          </a:solidFill>
          <a:ln w="19050">
            <a:solidFill>
              <a:srgbClr val="F5A62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11480" y="269748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MH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914400" y="2706624"/>
            <a:ext cx="3474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 Halter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914400" y="2898648"/>
            <a:ext cx="3474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1D9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 Lead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11480" y="3172968"/>
            <a:ext cx="384048" cy="384048"/>
          </a:xfrm>
          <a:prstGeom prst="ellipse">
            <a:avLst/>
          </a:prstGeom>
          <a:solidFill>
            <a:srgbClr val="E8710A"/>
          </a:solidFill>
          <a:ln w="19050">
            <a:solidFill>
              <a:srgbClr val="F5A62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11480" y="317296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JT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914400" y="3182112"/>
            <a:ext cx="3474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Jacob Thaxton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914400" y="3374136"/>
            <a:ext cx="3474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1D9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 Engineer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3648456"/>
            <a:ext cx="384048" cy="384048"/>
          </a:xfrm>
          <a:prstGeom prst="ellipse">
            <a:avLst/>
          </a:prstGeom>
          <a:solidFill>
            <a:srgbClr val="E8710A"/>
          </a:solidFill>
          <a:ln w="19050">
            <a:solidFill>
              <a:srgbClr val="F5A623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11480" y="364845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SS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914400" y="3657600"/>
            <a:ext cx="3474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Shubh Shahra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914400" y="3849624"/>
            <a:ext cx="3474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1D9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Software Engineer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11480" y="4123944"/>
            <a:ext cx="384048" cy="384048"/>
          </a:xfrm>
          <a:prstGeom prst="ellipse">
            <a:avLst/>
          </a:prstGeom>
          <a:solidFill>
            <a:srgbClr val="E8710A"/>
          </a:solidFill>
          <a:ln w="19050">
            <a:solidFill>
              <a:srgbClr val="F5A623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11480" y="412394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1B2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K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914400" y="4133088"/>
            <a:ext cx="3474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Kanisha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914400" y="4325112"/>
            <a:ext cx="3474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1D9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Software Engineer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736592" y="0"/>
            <a:ext cx="4407408" cy="514350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937760" y="457200"/>
            <a:ext cx="3977640" cy="3291840"/>
          </a:xfrm>
          <a:prstGeom prst="rect">
            <a:avLst/>
          </a:prstGeom>
          <a:solidFill>
            <a:srgbClr val="2A4A6B"/>
          </a:solidFill>
          <a:ln w="25400">
            <a:solidFill>
              <a:srgbClr val="E8710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937760" y="1691640"/>
            <a:ext cx="3977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D1D9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📸 PROJECT PHOTO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4937760" y="2240280"/>
            <a:ext cx="3977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(Insert photo of RC Trailer Jack)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937760" y="3840480"/>
            <a:ext cx="3977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D1D9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Motorized remote-controlled trailer jack — replacing manual labor with smart engineering.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E8710A"/>
          </a:solidFill>
          <a:ln w="12700">
            <a:solidFill>
              <a:srgbClr val="E8710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74320" y="4846320"/>
            <a:ext cx="859536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Senior Design Project Competition  |  Group 7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1005840"/>
          </a:xfrm>
          <a:prstGeom prst="rect">
            <a:avLst/>
          </a:prstGeom>
          <a:solidFill>
            <a:srgbClr val="E8710A"/>
          </a:solidFill>
          <a:ln w="12700">
            <a:solidFill>
              <a:srgbClr val="E8710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13716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CLIENT &amp; THE PROBLEM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7772400" y="2743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D1D9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2 of 7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365760" y="1143000"/>
            <a:ext cx="3931920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9E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143000"/>
            <a:ext cx="3931920" cy="73152"/>
          </a:xfrm>
          <a:prstGeom prst="rect">
            <a:avLst/>
          </a:prstGeom>
          <a:solidFill>
            <a:srgbClr val="E8710A"/>
          </a:solidFill>
          <a:ln w="12700">
            <a:solidFill>
              <a:srgbClr val="E8710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1261872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E871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👤  THE CLIENT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02920" y="1627632"/>
            <a:ext cx="3657600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Recreational &amp; commercial trailer owners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Anyone who regularly parks, positions, or hitches trailers — campers, boaters, farmers, and logistics operators.
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Pain point: 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process requires precise maneuvering, often done alone, and is physically demanding and time-consuming.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846320" y="1143000"/>
            <a:ext cx="3931920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9E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846320" y="1143000"/>
            <a:ext cx="3931920" cy="73152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983480" y="1261872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 THE PROBLEM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983480" y="1700784"/>
            <a:ext cx="237744" cy="237744"/>
          </a:xfrm>
          <a:prstGeom prst="ellipse">
            <a:avLst/>
          </a:prstGeom>
          <a:solidFill>
            <a:srgbClr val="E8710A"/>
          </a:solidFill>
          <a:ln w="12700">
            <a:solidFill>
              <a:srgbClr val="E8710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983480" y="1700784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5303520" y="1664208"/>
            <a:ext cx="3337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trailer jacks require significant physical effort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4983480" y="2231136"/>
            <a:ext cx="237744" cy="237744"/>
          </a:xfrm>
          <a:prstGeom prst="ellipse">
            <a:avLst/>
          </a:prstGeom>
          <a:solidFill>
            <a:srgbClr val="E8710A"/>
          </a:solidFill>
          <a:ln w="12700">
            <a:solidFill>
              <a:srgbClr val="E8710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983480" y="2231136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303520" y="2194560"/>
            <a:ext cx="3337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Positioning accuracy is difficult without a second person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4983480" y="2761488"/>
            <a:ext cx="237744" cy="237744"/>
          </a:xfrm>
          <a:prstGeom prst="ellipse">
            <a:avLst/>
          </a:prstGeom>
          <a:solidFill>
            <a:srgbClr val="E8710A"/>
          </a:solidFill>
          <a:ln w="12700">
            <a:solidFill>
              <a:srgbClr val="E8710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983480" y="276148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5303520" y="2724912"/>
            <a:ext cx="3337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Hitching requires constant back-and-forth movement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4983480" y="3291840"/>
            <a:ext cx="237744" cy="237744"/>
          </a:xfrm>
          <a:prstGeom prst="ellipse">
            <a:avLst/>
          </a:prstGeom>
          <a:solidFill>
            <a:srgbClr val="E8710A"/>
          </a:solidFill>
          <a:ln w="12700">
            <a:solidFill>
              <a:srgbClr val="E8710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983480" y="3291840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5303520" y="3255264"/>
            <a:ext cx="3337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of injury from excessive manual cranking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4983480" y="3822192"/>
            <a:ext cx="237744" cy="237744"/>
          </a:xfrm>
          <a:prstGeom prst="ellipse">
            <a:avLst/>
          </a:prstGeom>
          <a:solidFill>
            <a:srgbClr val="E8710A"/>
          </a:solidFill>
          <a:ln w="12700">
            <a:solidFill>
              <a:srgbClr val="E8710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983480" y="3822192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5303520" y="3785616"/>
            <a:ext cx="3337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feedback on alignment during maneuvering</a:t>
            </a:r>
            <a:endParaRPr lang="en-US" sz="1150" dirty="0"/>
          </a:p>
        </p:txBody>
      </p:sp>
      <p:sp>
        <p:nvSpPr>
          <p:cNvPr id="28" name="Shape 26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74320" y="4846320"/>
            <a:ext cx="859536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1D9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RC Trailer Jack  |  EECS 4020 Senior Design  |  University of Toledo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710A"/>
          </a:solidFill>
          <a:ln w="12700">
            <a:solidFill>
              <a:srgbClr val="E8710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28600"/>
            <a:ext cx="8412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OUR INNOVATIVE SOLUTION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365760" y="804672"/>
            <a:ext cx="8412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smartphone-controlled motorized trailer jack that eliminates manual labor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20040" y="1234440"/>
            <a:ext cx="2743200" cy="3429000"/>
          </a:xfrm>
          <a:prstGeom prst="rect">
            <a:avLst/>
          </a:prstGeom>
          <a:solidFill>
            <a:srgbClr val="1B3A5C"/>
          </a:solidFill>
          <a:ln w="25400">
            <a:solidFill>
              <a:srgbClr val="E8710A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234440"/>
            <a:ext cx="2743200" cy="64008"/>
          </a:xfrm>
          <a:prstGeom prst="rect">
            <a:avLst/>
          </a:prstGeom>
          <a:solidFill>
            <a:srgbClr val="E8710A"/>
          </a:solidFill>
          <a:ln w="12700">
            <a:solidFill>
              <a:srgbClr val="E8710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38988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🔧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411480" y="1993392"/>
            <a:ext cx="2560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200" kern="0" dirty="0">
                <a:solidFill>
                  <a:srgbClr val="E871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HARDWARE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29768" y="2340864"/>
            <a:ext cx="2523744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Motorized trailer jack using CIM 24VDC geared motors with Cytron SmartDriveDuo motor driver — providing precise control of movement and braking.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3246120" y="1234440"/>
            <a:ext cx="2743200" cy="3429000"/>
          </a:xfrm>
          <a:prstGeom prst="rect">
            <a:avLst/>
          </a:prstGeom>
          <a:solidFill>
            <a:srgbClr val="1B3A5C"/>
          </a:solidFill>
          <a:ln w="25400">
            <a:solidFill>
              <a:srgbClr val="0D9488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46120" y="1234440"/>
            <a:ext cx="2743200" cy="6400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383280" y="138988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📱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3337560" y="1993392"/>
            <a:ext cx="2560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200" kern="0" dirty="0">
                <a:solidFill>
                  <a:srgbClr val="0D948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SOFTWARE APP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355848" y="2340864"/>
            <a:ext cx="2523744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Android mobile app with real-time steering, throttle, brake, and gear control. Camera-assisted UI for safe maneuvering with live connection feedback.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6172200" y="1234440"/>
            <a:ext cx="2743200" cy="3429000"/>
          </a:xfrm>
          <a:prstGeom prst="rect">
            <a:avLst/>
          </a:prstGeom>
          <a:solidFill>
            <a:srgbClr val="1B3A5C"/>
          </a:solidFill>
          <a:ln w="25400">
            <a:solidFill>
              <a:srgbClr val="2563EB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3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172200" y="1234440"/>
            <a:ext cx="2743200" cy="64008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309360" y="138988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📡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6263640" y="1993392"/>
            <a:ext cx="2560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200" kern="0" dirty="0">
                <a:solidFill>
                  <a:srgbClr val="2563E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WIRELESS LINK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281928" y="2340864"/>
            <a:ext cx="2523744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BLE (Bluetooth Low Energy) enables low-latency motor commands from smartphone to ESP32 microcontroller with automatic safety stop on signal loss.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320040" y="4663440"/>
            <a:ext cx="8503920" cy="347472"/>
          </a:xfrm>
          <a:prstGeom prst="rect">
            <a:avLst/>
          </a:prstGeom>
          <a:solidFill>
            <a:srgbClr val="E8710A"/>
          </a:solidFill>
          <a:ln w="12700">
            <a:solidFill>
              <a:srgbClr val="E8710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11480" y="4663440"/>
            <a:ext cx="8321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🔍  KEEN 3C — Curiosity: We questioned why trailer hitching hadn't been modernized — and explored a wireless solution nobody had built.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3A5C"/>
          </a:solidFill>
          <a:ln w="12700">
            <a:solidFill>
              <a:srgbClr val="1B3A5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E8710A"/>
          </a:solidFill>
          <a:ln w="12700">
            <a:solidFill>
              <a:srgbClr val="E8710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109728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HARDWARE DESIGN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7772400" y="256032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D1D9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4 of 7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320040" y="1051560"/>
            <a:ext cx="4114800" cy="3749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1D9E0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57200" y="1143000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ARCHITECTURE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1005840" y="1508760"/>
            <a:ext cx="2697480" cy="621792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2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1005840" y="1508760"/>
            <a:ext cx="269748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📱 Smartphone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(Android App)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2359152" y="2130552"/>
            <a:ext cx="0" cy="182880"/>
          </a:xfrm>
          <a:prstGeom prst="line">
            <a:avLst/>
          </a:prstGeom>
          <a:noFill/>
          <a:ln w="25400">
            <a:solidFill>
              <a:srgbClr val="E8710A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05840" y="2331720"/>
            <a:ext cx="2697480" cy="621792"/>
          </a:xfrm>
          <a:prstGeom prst="rect">
            <a:avLst/>
          </a:prstGeom>
          <a:solidFill>
            <a:srgbClr val="E8710A"/>
          </a:solidFill>
          <a:ln w="12700">
            <a:solidFill>
              <a:srgbClr val="E8710A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1005840" y="2331720"/>
            <a:ext cx="269748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📡 ESP32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(BLE + Control)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2359152" y="2953512"/>
            <a:ext cx="0" cy="182880"/>
          </a:xfrm>
          <a:prstGeom prst="line">
            <a:avLst/>
          </a:prstGeom>
          <a:noFill/>
          <a:ln w="25400">
            <a:solidFill>
              <a:srgbClr val="E8710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05840" y="3154680"/>
            <a:ext cx="2697480" cy="62179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2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1005840" y="3154680"/>
            <a:ext cx="269748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⚙️ Motor Driver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(Cytron MDDS30)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2359152" y="3776472"/>
            <a:ext cx="0" cy="182880"/>
          </a:xfrm>
          <a:prstGeom prst="line">
            <a:avLst/>
          </a:prstGeom>
          <a:noFill/>
          <a:ln w="25400">
            <a:solidFill>
              <a:srgbClr val="E8710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005840" y="3977640"/>
            <a:ext cx="2697480" cy="621792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2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05840" y="3977640"/>
            <a:ext cx="269748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🔧 CIM Motors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(24VDC Geared)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754880" y="1097280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COMPONENTS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4754880" y="1508760"/>
            <a:ext cx="64008" cy="384048"/>
          </a:xfrm>
          <a:prstGeom prst="rect">
            <a:avLst/>
          </a:prstGeom>
          <a:solidFill>
            <a:srgbClr val="E8710A"/>
          </a:solidFill>
          <a:ln w="12700">
            <a:solidFill>
              <a:srgbClr val="E8710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919472" y="1517904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Haul-Master 1000lb Swing-Away Trailer Jack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4919472" y="1709928"/>
            <a:ext cx="3931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load-bearing structure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754880" y="2057400"/>
            <a:ext cx="64008" cy="384048"/>
          </a:xfrm>
          <a:prstGeom prst="rect">
            <a:avLst/>
          </a:prstGeom>
          <a:solidFill>
            <a:srgbClr val="E8710A"/>
          </a:solidFill>
          <a:ln w="12700">
            <a:solidFill>
              <a:srgbClr val="E8710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919472" y="2066544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CIM CM808-029F/E 24VDC Geared Motors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4919472" y="2258568"/>
            <a:ext cx="3931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High-torque actuation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754880" y="2606040"/>
            <a:ext cx="64008" cy="384048"/>
          </a:xfrm>
          <a:prstGeom prst="rect">
            <a:avLst/>
          </a:prstGeom>
          <a:solidFill>
            <a:srgbClr val="E8710A"/>
          </a:solidFill>
          <a:ln w="12700">
            <a:solidFill>
              <a:srgbClr val="E8710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919472" y="2615184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Cytron SmartDriveDuo MDDS30</a:t>
            </a:r>
            <a:endParaRPr lang="en-US" sz="1150" dirty="0"/>
          </a:p>
        </p:txBody>
      </p:sp>
      <p:sp>
        <p:nvSpPr>
          <p:cNvPr id="28" name="Text 26"/>
          <p:cNvSpPr/>
          <p:nvPr/>
        </p:nvSpPr>
        <p:spPr>
          <a:xfrm>
            <a:off x="4919472" y="2807208"/>
            <a:ext cx="3931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Dual-channel motor driver with built-in test mode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4754880" y="3154680"/>
            <a:ext cx="64008" cy="384048"/>
          </a:xfrm>
          <a:prstGeom prst="rect">
            <a:avLst/>
          </a:prstGeom>
          <a:solidFill>
            <a:srgbClr val="E8710A"/>
          </a:solidFill>
          <a:ln w="12700">
            <a:solidFill>
              <a:srgbClr val="E8710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919472" y="3163824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ESP-WROOM-32 + Breakout Board Shield</a:t>
            </a:r>
            <a:endParaRPr lang="en-US" sz="1150" dirty="0"/>
          </a:p>
        </p:txBody>
      </p:sp>
      <p:sp>
        <p:nvSpPr>
          <p:cNvPr id="31" name="Text 29"/>
          <p:cNvSpPr/>
          <p:nvPr/>
        </p:nvSpPr>
        <p:spPr>
          <a:xfrm>
            <a:off x="4919472" y="3355848"/>
            <a:ext cx="3931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BLE &amp; Wi-Fi microcontroller with terminal adapter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754880" y="3703320"/>
            <a:ext cx="64008" cy="384048"/>
          </a:xfrm>
          <a:prstGeom prst="rect">
            <a:avLst/>
          </a:prstGeom>
          <a:solidFill>
            <a:srgbClr val="E8710A"/>
          </a:solidFill>
          <a:ln w="12700">
            <a:solidFill>
              <a:srgbClr val="E8710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919472" y="3712464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Step-Down Voltage Converter</a:t>
            </a:r>
            <a:endParaRPr lang="en-US" sz="1150" dirty="0"/>
          </a:p>
        </p:txBody>
      </p:sp>
      <p:sp>
        <p:nvSpPr>
          <p:cNvPr id="34" name="Text 32"/>
          <p:cNvSpPr/>
          <p:nvPr/>
        </p:nvSpPr>
        <p:spPr>
          <a:xfrm>
            <a:off x="4919472" y="3904488"/>
            <a:ext cx="3931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Battery → 3.3V rail for ESP32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4754880" y="4251960"/>
            <a:ext cx="64008" cy="384048"/>
          </a:xfrm>
          <a:prstGeom prst="rect">
            <a:avLst/>
          </a:prstGeom>
          <a:solidFill>
            <a:srgbClr val="E8710A"/>
          </a:solidFill>
          <a:ln w="12700">
            <a:solidFill>
              <a:srgbClr val="E8710A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919472" y="4261104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8.7"×6.7"×4.3" Junction Box</a:t>
            </a:r>
            <a:endParaRPr lang="en-US" sz="1150" dirty="0"/>
          </a:p>
        </p:txBody>
      </p:sp>
      <p:sp>
        <p:nvSpPr>
          <p:cNvPr id="37" name="Text 35"/>
          <p:cNvSpPr/>
          <p:nvPr/>
        </p:nvSpPr>
        <p:spPr>
          <a:xfrm>
            <a:off x="4919472" y="4453128"/>
            <a:ext cx="3931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Weather-resistant electronics enclosure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274320" y="4846320"/>
            <a:ext cx="859536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1D9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RC Trailer Jack  |  EECS 4020 Senior Design  |  University of Toledo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8288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SOFTWARE &amp; APP DESIGN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65760" y="71323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Android application with BLE communication and real-time camera feed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20040" y="1143000"/>
            <a:ext cx="4114800" cy="1115568"/>
          </a:xfrm>
          <a:prstGeom prst="rect">
            <a:avLst/>
          </a:prstGeom>
          <a:solidFill>
            <a:srgbClr val="1B3A5C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411480" y="13716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🎮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978408" y="1216152"/>
            <a:ext cx="3337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Controls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978408" y="1508760"/>
            <a:ext cx="33375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Steering, throttle, brake, and gear selection — all from the user's smartphone.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709160" y="1143000"/>
            <a:ext cx="4114800" cy="1115568"/>
          </a:xfrm>
          <a:prstGeom prst="rect">
            <a:avLst/>
          </a:prstGeom>
          <a:solidFill>
            <a:srgbClr val="1B3A5C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800600" y="13716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📶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5367528" y="1216152"/>
            <a:ext cx="3337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BLE Communication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5367528" y="1508760"/>
            <a:ext cx="33375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Low-latency Bluetooth connection with structured command packet transmission.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20040" y="2404872"/>
            <a:ext cx="4114800" cy="1115568"/>
          </a:xfrm>
          <a:prstGeom prst="rect">
            <a:avLst/>
          </a:prstGeom>
          <a:solidFill>
            <a:srgbClr val="1B3A5C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411480" y="263347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📸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978408" y="2478024"/>
            <a:ext cx="3337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Camera Feed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978408" y="2770632"/>
            <a:ext cx="33375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rear-view camera stream via Wi-Fi for assisted maneuvering.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709160" y="2404872"/>
            <a:ext cx="4114800" cy="1115568"/>
          </a:xfrm>
          <a:prstGeom prst="rect">
            <a:avLst/>
          </a:prstGeom>
          <a:solidFill>
            <a:srgbClr val="1B3A5C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800600" y="263347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⚡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5367528" y="2478024"/>
            <a:ext cx="3337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Gradual Acceleration</a:t>
            </a:r>
            <a:endParaRPr lang="en-US" sz="1250" dirty="0"/>
          </a:p>
        </p:txBody>
      </p:sp>
      <p:sp>
        <p:nvSpPr>
          <p:cNvPr id="20" name="Text 18"/>
          <p:cNvSpPr/>
          <p:nvPr/>
        </p:nvSpPr>
        <p:spPr>
          <a:xfrm>
            <a:off x="5367528" y="2770632"/>
            <a:ext cx="33375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Adjustable throttle with ramp-up logic for smooth and safe movement.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320040" y="3666744"/>
            <a:ext cx="4114800" cy="1115568"/>
          </a:xfrm>
          <a:prstGeom prst="rect">
            <a:avLst/>
          </a:prstGeom>
          <a:solidFill>
            <a:srgbClr val="1B3A5C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411480" y="3895344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🛑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978408" y="3739896"/>
            <a:ext cx="3337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Safety Stop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978408" y="4032504"/>
            <a:ext cx="33375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Automatic motor halt on brake press or BLE signal loss — prevents accidents.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4709160" y="3666744"/>
            <a:ext cx="4114800" cy="1115568"/>
          </a:xfrm>
          <a:prstGeom prst="rect">
            <a:avLst/>
          </a:prstGeom>
          <a:solidFill>
            <a:srgbClr val="1B3A5C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800600" y="3895344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📊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5367528" y="3739896"/>
            <a:ext cx="3337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TX/RX Status</a:t>
            </a:r>
            <a:endParaRPr lang="en-US" sz="1250" dirty="0"/>
          </a:p>
        </p:txBody>
      </p:sp>
      <p:sp>
        <p:nvSpPr>
          <p:cNvPr id="28" name="Text 26"/>
          <p:cNvSpPr/>
          <p:nvPr/>
        </p:nvSpPr>
        <p:spPr>
          <a:xfrm>
            <a:off x="5367528" y="4032504"/>
            <a:ext cx="33375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connection indicators and transmission feedback in the UI.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320040" y="4681728"/>
            <a:ext cx="8503920" cy="34747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11480" y="4681728"/>
            <a:ext cx="8321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🔗  KEEN 3C — Connections: We integrated hardware, firmware, Bluetooth protocols, and mobile app development — drawing from multiple engineering disciplines.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914400"/>
          </a:xfrm>
          <a:prstGeom prst="rect">
            <a:avLst/>
          </a:prstGeom>
          <a:solidFill>
            <a:srgbClr val="E8710A"/>
          </a:solidFill>
          <a:ln w="12700">
            <a:solidFill>
              <a:srgbClr val="E8710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109728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RESULTS &amp; DEMONSTRATION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7772400" y="256032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D1D9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6 of 7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320040" y="1005840"/>
            <a:ext cx="2011680" cy="1325880"/>
          </a:xfrm>
          <a:prstGeom prst="rect">
            <a:avLst/>
          </a:prstGeom>
          <a:solidFill>
            <a:srgbClr val="FFFFFF"/>
          </a:solidFill>
          <a:ln w="25400">
            <a:solidFill>
              <a:srgbClr val="E8710A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320040" y="1051560"/>
            <a:ext cx="20116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E871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100%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320040" y="1764792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Wireless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468880" y="1005840"/>
            <a:ext cx="2011680" cy="1325880"/>
          </a:xfrm>
          <a:prstGeom prst="rect">
            <a:avLst/>
          </a:prstGeom>
          <a:solidFill>
            <a:srgbClr val="FFFFFF"/>
          </a:solidFill>
          <a:ln w="25400">
            <a:solidFill>
              <a:srgbClr val="2563EB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2468880" y="1051560"/>
            <a:ext cx="20116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2563E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BLE</a:t>
            </a:r>
            <a:endParaRPr lang="en-US" sz="3600" dirty="0"/>
          </a:p>
        </p:txBody>
      </p:sp>
      <p:sp>
        <p:nvSpPr>
          <p:cNvPr id="11" name="Text 9"/>
          <p:cNvSpPr/>
          <p:nvPr/>
        </p:nvSpPr>
        <p:spPr>
          <a:xfrm>
            <a:off x="2468880" y="1764792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Low-Latency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Protocol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617720" y="1005840"/>
            <a:ext cx="2011680" cy="1325880"/>
          </a:xfrm>
          <a:prstGeom prst="rect">
            <a:avLst/>
          </a:prstGeom>
          <a:solidFill>
            <a:srgbClr val="FFFFFF"/>
          </a:solidFill>
          <a:ln w="25400">
            <a:solidFill>
              <a:srgbClr val="0D9488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4617720" y="1051560"/>
            <a:ext cx="20116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0D948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Live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4617720" y="1764792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Camera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Feed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766560" y="1005840"/>
            <a:ext cx="2011680" cy="1325880"/>
          </a:xfrm>
          <a:prstGeom prst="rect">
            <a:avLst/>
          </a:prstGeom>
          <a:solidFill>
            <a:srgbClr val="FFFFFF"/>
          </a:solidFill>
          <a:ln w="25400">
            <a:solidFill>
              <a:srgbClr val="DC2626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6766560" y="1051560"/>
            <a:ext cx="20116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DC262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Auto</a:t>
            </a:r>
            <a:endParaRPr lang="en-US" sz="3600" dirty="0"/>
          </a:p>
        </p:txBody>
      </p:sp>
      <p:sp>
        <p:nvSpPr>
          <p:cNvPr id="17" name="Text 15"/>
          <p:cNvSpPr/>
          <p:nvPr/>
        </p:nvSpPr>
        <p:spPr>
          <a:xfrm>
            <a:off x="6766560" y="1764792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Safety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Stop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365760" y="2487168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 ACHIEVED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365760" y="2907792"/>
            <a:ext cx="201168" cy="201168"/>
          </a:xfrm>
          <a:prstGeom prst="rect">
            <a:avLst/>
          </a:prstGeom>
          <a:solidFill>
            <a:srgbClr val="E8710A"/>
          </a:solidFill>
          <a:ln w="12700">
            <a:solidFill>
              <a:srgbClr val="E8710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65760" y="2898648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685800" y="28346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Successfully built and tested an Android app for wireless trailer jack control over BLE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365760" y="3236976"/>
            <a:ext cx="201168" cy="201168"/>
          </a:xfrm>
          <a:prstGeom prst="rect">
            <a:avLst/>
          </a:prstGeom>
          <a:solidFill>
            <a:srgbClr val="E8710A"/>
          </a:solidFill>
          <a:ln w="12700">
            <a:solidFill>
              <a:srgbClr val="E8710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227832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685800" y="3163824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Implemented real-time steering, throttle, brake, and gear command transmission to ESP32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365760" y="3566160"/>
            <a:ext cx="201168" cy="201168"/>
          </a:xfrm>
          <a:prstGeom prst="rect">
            <a:avLst/>
          </a:prstGeom>
          <a:solidFill>
            <a:srgbClr val="E8710A"/>
          </a:solidFill>
          <a:ln w="12700">
            <a:solidFill>
              <a:srgbClr val="E8710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65760" y="3557016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685800" y="349300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Verified motor driver functionality and attached to full mechanical assembly on trailer</a:t>
            </a:r>
            <a:endParaRPr lang="en-US" sz="1150" dirty="0"/>
          </a:p>
        </p:txBody>
      </p:sp>
      <p:sp>
        <p:nvSpPr>
          <p:cNvPr id="28" name="Shape 26"/>
          <p:cNvSpPr/>
          <p:nvPr/>
        </p:nvSpPr>
        <p:spPr>
          <a:xfrm>
            <a:off x="365760" y="3895344"/>
            <a:ext cx="201168" cy="201168"/>
          </a:xfrm>
          <a:prstGeom prst="rect">
            <a:avLst/>
          </a:prstGeom>
          <a:solidFill>
            <a:srgbClr val="E8710A"/>
          </a:solidFill>
          <a:ln w="12700">
            <a:solidFill>
              <a:srgbClr val="E8710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65760" y="3886200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85800" y="382219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Camera-assisted interface provides live rear-view feed for safe repositioning</a:t>
            </a:r>
            <a:endParaRPr lang="en-US" sz="1150" dirty="0"/>
          </a:p>
        </p:txBody>
      </p:sp>
      <p:sp>
        <p:nvSpPr>
          <p:cNvPr id="31" name="Shape 29"/>
          <p:cNvSpPr/>
          <p:nvPr/>
        </p:nvSpPr>
        <p:spPr>
          <a:xfrm>
            <a:off x="365760" y="4224528"/>
            <a:ext cx="201168" cy="201168"/>
          </a:xfrm>
          <a:prstGeom prst="rect">
            <a:avLst/>
          </a:prstGeom>
          <a:solidFill>
            <a:srgbClr val="E8710A"/>
          </a:solidFill>
          <a:ln w="12700">
            <a:solidFill>
              <a:srgbClr val="E8710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65760" y="4215384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685800" y="4151376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Safety stop engages automatically on brake or signal loss — validated in testing</a:t>
            </a:r>
            <a:endParaRPr lang="en-US" sz="1150" dirty="0"/>
          </a:p>
        </p:txBody>
      </p:sp>
      <p:sp>
        <p:nvSpPr>
          <p:cNvPr id="34" name="Shape 32"/>
          <p:cNvSpPr/>
          <p:nvPr/>
        </p:nvSpPr>
        <p:spPr>
          <a:xfrm>
            <a:off x="365760" y="4553712"/>
            <a:ext cx="201168" cy="201168"/>
          </a:xfrm>
          <a:prstGeom prst="rect">
            <a:avLst/>
          </a:prstGeom>
          <a:solidFill>
            <a:srgbClr val="E8710A"/>
          </a:solidFill>
          <a:ln w="12700">
            <a:solidFill>
              <a:srgbClr val="E8710A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65760" y="4544568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685800" y="44805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system tested on mock trailer; subsequent testing confirmed function on real full-scale trailer</a:t>
            </a:r>
            <a:endParaRPr lang="en-US" sz="1150" dirty="0"/>
          </a:p>
        </p:txBody>
      </p:sp>
      <p:sp>
        <p:nvSpPr>
          <p:cNvPr id="37" name="Shape 35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274320" y="4846320"/>
            <a:ext cx="859536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1D9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RC Trailer Jack  |  EECS 4020 Senior Design  |  University of Toledo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710A"/>
          </a:solidFill>
          <a:ln w="12700">
            <a:solidFill>
              <a:srgbClr val="E8710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8288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VALUE CREATED &amp; FUTURE VISION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71323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Creating real value for trailer owners through smart engineering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20040" y="1097280"/>
            <a:ext cx="4114800" cy="3337560"/>
          </a:xfrm>
          <a:prstGeom prst="rect">
            <a:avLst/>
          </a:prstGeom>
          <a:solidFill>
            <a:srgbClr val="1B3A5C"/>
          </a:solidFill>
          <a:ln w="19050">
            <a:solidFill>
              <a:srgbClr val="E8710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097280"/>
            <a:ext cx="4114800" cy="64008"/>
          </a:xfrm>
          <a:prstGeom prst="rect">
            <a:avLst/>
          </a:prstGeom>
          <a:solidFill>
            <a:srgbClr val="E8710A"/>
          </a:solidFill>
          <a:ln w="12700">
            <a:solidFill>
              <a:srgbClr val="E8710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207008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E8710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KEEN 3Cs IN ACTION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1536192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🔍  CURIOSITY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57200" y="1828800"/>
            <a:ext cx="3749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challenged the status quo — why is trailer positioning still manual? We explored wireless control, BLE protocols, and mobile-first interfaces as unexplored solutions.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457200" y="2523744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🔗  CONNECTIONS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57200" y="2816352"/>
            <a:ext cx="3749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synthesized electrical engineering, embedded firmware (ESP32), mobile app development, and mechanical integration — drawing connections across disciplines.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457200" y="3511296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CREATING VALUE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57200" y="3803904"/>
            <a:ext cx="3749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delivered measurable value: reduced labor, improved safety, one-person trailer operation, and a platform extensible to automated hitching and self-parking.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709160" y="1097280"/>
            <a:ext cx="4114800" cy="3337560"/>
          </a:xfrm>
          <a:prstGeom prst="rect">
            <a:avLst/>
          </a:prstGeom>
          <a:solidFill>
            <a:srgbClr val="1B3A5C"/>
          </a:solidFill>
          <a:ln w="19050">
            <a:solidFill>
              <a:srgbClr val="0D948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709160" y="1097280"/>
            <a:ext cx="4114800" cy="6400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46320" y="1207008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5EEAD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FUTURE IMPROVEMENTS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846320" y="1609344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🤖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5349240" y="1536192"/>
            <a:ext cx="33375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Self-Parking Mode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349240" y="1792224"/>
            <a:ext cx="33375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Automated trailer positioning using sensor feedback and path planning algorithms.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4846320" y="2340864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🎯</a:t>
            </a:r>
            <a:endParaRPr lang="en-US" sz="2000" dirty="0"/>
          </a:p>
        </p:txBody>
      </p:sp>
      <p:sp>
        <p:nvSpPr>
          <p:cNvPr id="21" name="Text 19"/>
          <p:cNvSpPr/>
          <p:nvPr/>
        </p:nvSpPr>
        <p:spPr>
          <a:xfrm>
            <a:off x="5349240" y="2267712"/>
            <a:ext cx="33375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Auto-Hitch Setup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349240" y="2523744"/>
            <a:ext cx="33375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Automated hitching sequence aligns trailer to tow vehicle with precision sensors.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4846320" y="3072384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🔌</a:t>
            </a:r>
            <a:endParaRPr lang="en-US" sz="2000" dirty="0"/>
          </a:p>
        </p:txBody>
      </p:sp>
      <p:sp>
        <p:nvSpPr>
          <p:cNvPr id="24" name="Text 22"/>
          <p:cNvSpPr/>
          <p:nvPr/>
        </p:nvSpPr>
        <p:spPr>
          <a:xfrm>
            <a:off x="5349240" y="2999232"/>
            <a:ext cx="33375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Multi-Trailer Support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349240" y="3255264"/>
            <a:ext cx="33375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Compatibility with various trailer styles and jack types for broader market reach.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4846320" y="3803904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📦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5349240" y="3730752"/>
            <a:ext cx="333756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Compact Redesign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5349240" y="3986784"/>
            <a:ext cx="33375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Miniaturized electronics enclosure and optimized motor placement for commercial viability.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320040" y="4526280"/>
            <a:ext cx="8503920" cy="475488"/>
          </a:xfrm>
          <a:prstGeom prst="rect">
            <a:avLst/>
          </a:prstGeom>
          <a:solidFill>
            <a:srgbClr val="E8710A"/>
          </a:solidFill>
          <a:ln w="12700">
            <a:solidFill>
              <a:srgbClr val="E8710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57200" y="4526280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  |  Advisor: Dr. Daniel Georgiev  |  Professor: Dr. Ashish Kharel  |  TA: Mehzabien Iqbal</a:t>
            </a:r>
            <a:endParaRPr lang="en-US" sz="11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RC Trailer Jack - Senior Design Competition</dc:title>
  <dc:subject>PptxGenJS Presentation</dc:subject>
  <dc:creator>PptxGenJS</dc:creator>
  <cp:lastModifiedBy>PptxGenJS</cp:lastModifiedBy>
  <cp:revision>1</cp:revision>
  <dcterms:created xsi:type="dcterms:W3CDTF">2026-04-15T22:20:45Z</dcterms:created>
  <dcterms:modified xsi:type="dcterms:W3CDTF">2026-04-15T22:20:45Z</dcterms:modified>
</cp:coreProperties>
</file>