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notesMasterIdLst>
    <p:notesMasterId r:id="rId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e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88920" cy="5143500"/>
          </a:xfrm>
          <a:prstGeom prst="rect">
            <a:avLst/>
          </a:prstGeom>
          <a:solidFill>
            <a:srgbClr val="1B3263"/>
          </a:solidFill>
          <a:ln w="12700">
            <a:solidFill>
              <a:srgbClr val="1B326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606040" y="0"/>
            <a:ext cx="182880" cy="5143500"/>
          </a:xfrm>
          <a:prstGeom prst="rect">
            <a:avLst/>
          </a:prstGeom>
          <a:solidFill>
            <a:srgbClr val="2E4B8F"/>
          </a:solidFill>
          <a:ln w="12700">
            <a:solidFill>
              <a:srgbClr val="2E4B8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82880" y="365760"/>
            <a:ext cx="23774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Software</a:t>
            </a:r>
            <a:endParaRPr lang="en-US" sz="3000" dirty="0"/>
          </a:p>
          <a:p>
            <a:pPr algn="l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Design</a:t>
            </a:r>
            <a:endParaRPr lang="en-US" sz="3000" dirty="0"/>
          </a:p>
        </p:txBody>
      </p:sp>
      <p:sp>
        <p:nvSpPr>
          <p:cNvPr id="5" name="Shape 3"/>
          <p:cNvSpPr/>
          <p:nvPr/>
        </p:nvSpPr>
        <p:spPr>
          <a:xfrm>
            <a:off x="182880" y="1508760"/>
            <a:ext cx="128016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82880" y="1664208"/>
            <a:ext cx="237744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i="1" dirty="0">
                <a:solidFill>
                  <a:srgbClr val="B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Three-component</a:t>
            </a:r>
            <a:endParaRPr lang="en-US" sz="1200" dirty="0"/>
          </a:p>
          <a:p>
            <a:pPr algn="l" indent="0" marL="0">
              <a:buNone/>
            </a:pPr>
            <a:r>
              <a:rPr lang="en-US" sz="1200" i="1" dirty="0">
                <a:solidFill>
                  <a:srgbClr val="B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working</a:t>
            </a:r>
            <a:endParaRPr lang="en-US" sz="1200" dirty="0"/>
          </a:p>
          <a:p>
            <a:pPr algn="l" indent="0" marL="0">
              <a:buNone/>
            </a:pPr>
            <a:r>
              <a:rPr lang="en-US" sz="1200" i="1" dirty="0">
                <a:solidFill>
                  <a:srgbClr val="B8C8E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concert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164592" y="2505456"/>
            <a:ext cx="347472" cy="347472"/>
          </a:xfrm>
          <a:prstGeom prst="ellipse">
            <a:avLst/>
          </a:prstGeom>
          <a:solidFill>
            <a:srgbClr val="3A6BAA"/>
          </a:solidFill>
          <a:ln w="12700">
            <a:solidFill>
              <a:srgbClr val="3A6BAA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94360" y="246888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Android App</a:t>
            </a:r>
            <a:endParaRPr lang="en-US" sz="1150" dirty="0"/>
          </a:p>
        </p:txBody>
      </p:sp>
      <p:sp>
        <p:nvSpPr>
          <p:cNvPr id="9" name="Text 7"/>
          <p:cNvSpPr/>
          <p:nvPr/>
        </p:nvSpPr>
        <p:spPr>
          <a:xfrm>
            <a:off x="594360" y="27249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Kotlin / Jetpack Compose</a:t>
            </a:r>
            <a:endParaRPr lang="en-US" sz="950" dirty="0"/>
          </a:p>
        </p:txBody>
      </p:sp>
      <p:sp>
        <p:nvSpPr>
          <p:cNvPr id="10" name="Shape 8"/>
          <p:cNvSpPr/>
          <p:nvPr/>
        </p:nvSpPr>
        <p:spPr>
          <a:xfrm>
            <a:off x="164592" y="3310128"/>
            <a:ext cx="347472" cy="347472"/>
          </a:xfrm>
          <a:prstGeom prst="ellipse">
            <a:avLst/>
          </a:prstGeom>
          <a:solidFill>
            <a:srgbClr val="D4641A"/>
          </a:solidFill>
          <a:ln w="12700">
            <a:solidFill>
              <a:srgbClr val="D4641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594360" y="3273552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 Motor ESP32</a:t>
            </a:r>
            <a:endParaRPr lang="en-US" sz="1150" dirty="0"/>
          </a:p>
        </p:txBody>
      </p:sp>
      <p:sp>
        <p:nvSpPr>
          <p:cNvPr id="12" name="Text 10"/>
          <p:cNvSpPr/>
          <p:nvPr/>
        </p:nvSpPr>
        <p:spPr>
          <a:xfrm>
            <a:off x="594360" y="3529584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Real-time motor control</a:t>
            </a:r>
            <a:endParaRPr lang="en-US" sz="950" dirty="0"/>
          </a:p>
        </p:txBody>
      </p:sp>
      <p:sp>
        <p:nvSpPr>
          <p:cNvPr id="13" name="Shape 11"/>
          <p:cNvSpPr/>
          <p:nvPr/>
        </p:nvSpPr>
        <p:spPr>
          <a:xfrm>
            <a:off x="164592" y="4114800"/>
            <a:ext cx="347472" cy="347472"/>
          </a:xfrm>
          <a:prstGeom prst="ellipse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4078224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WiFi Camera ESP32</a:t>
            </a:r>
            <a:endParaRPr lang="en-US" sz="1150" dirty="0"/>
          </a:p>
        </p:txBody>
      </p:sp>
      <p:sp>
        <p:nvSpPr>
          <p:cNvPr id="15" name="Text 13"/>
          <p:cNvSpPr/>
          <p:nvPr/>
        </p:nvSpPr>
        <p:spPr>
          <a:xfrm>
            <a:off x="594360" y="433425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reverse video feed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2971800" y="164592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3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Interface &amp; System Flow</a:t>
            </a:r>
            <a:endParaRPr lang="en-US" sz="1800" dirty="0"/>
          </a:p>
        </p:txBody>
      </p:sp>
      <p:pic>
        <p:nvPicPr>
          <p:cNvPr id="17" name="Image 0" descr="/home/claude/app_screenshot.jpeg">    </p:cNvPr>
          <p:cNvPicPr>
            <a:picLocks noChangeAspect="1"/>
          </p:cNvPicPr>
          <p:nvPr/>
        </p:nvPicPr>
        <p:blipFill>
          <a:blip r:embed="rId1"/>
          <a:srcRect l="0" r="0" t="0" b="0"/>
          <a:stretch/>
        </p:blipFill>
        <p:spPr>
          <a:xfrm>
            <a:off x="2971800" y="658368"/>
            <a:ext cx="5120640" cy="2363009"/>
          </a:xfrm>
          <a:prstGeom prst="rect">
            <a:avLst/>
          </a:prstGeom>
        </p:spPr>
      </p:pic>
      <p:sp>
        <p:nvSpPr>
          <p:cNvPr id="18" name="Shape 15"/>
          <p:cNvSpPr/>
          <p:nvPr/>
        </p:nvSpPr>
        <p:spPr>
          <a:xfrm>
            <a:off x="2971800" y="658368"/>
            <a:ext cx="5120640" cy="2363009"/>
          </a:xfrm>
          <a:prstGeom prst="rect">
            <a:avLst/>
          </a:prstGeom>
          <a:solidFill>
            <a:srgbClr val="000000">
              <a:alpha val="0"/>
            </a:srgbClr>
          </a:solidFill>
          <a:ln w="19050">
            <a:solidFill>
              <a:srgbClr val="2E4B8F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2971800" y="3094529"/>
            <a:ext cx="512064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i="1" dirty="0">
                <a:solidFill>
                  <a:srgbClr val="777777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control screen — phone camera background, BLE connected to TrailerMotorESP</a:t>
            </a:r>
            <a:endParaRPr lang="en-US" sz="900" dirty="0"/>
          </a:p>
        </p:txBody>
      </p:sp>
      <p:sp>
        <p:nvSpPr>
          <p:cNvPr id="20" name="Shape 17"/>
          <p:cNvSpPr/>
          <p:nvPr/>
        </p:nvSpPr>
        <p:spPr>
          <a:xfrm>
            <a:off x="2999232" y="3405425"/>
            <a:ext cx="1234440" cy="530352"/>
          </a:xfrm>
          <a:prstGeom prst="rect">
            <a:avLst/>
          </a:prstGeom>
          <a:solidFill>
            <a:srgbClr val="3A6BAA"/>
          </a:solidFill>
          <a:ln w="12700">
            <a:solidFill>
              <a:srgbClr val="3A6BA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1" name="Text 18"/>
          <p:cNvSpPr/>
          <p:nvPr/>
        </p:nvSpPr>
        <p:spPr>
          <a:xfrm>
            <a:off x="2999232" y="3451145"/>
            <a:ext cx="123444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Android App</a:t>
            </a:r>
            <a:endParaRPr lang="en-US" sz="10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DCE8FA"/>
                </a:solidFill>
              </a:rPr>
              <a:t>Kotlin / Compose</a:t>
            </a:r>
            <a:endParaRPr lang="en-US" sz="1050" dirty="0"/>
          </a:p>
        </p:txBody>
      </p:sp>
      <p:sp>
        <p:nvSpPr>
          <p:cNvPr id="22" name="Shape 19"/>
          <p:cNvSpPr/>
          <p:nvPr/>
        </p:nvSpPr>
        <p:spPr>
          <a:xfrm>
            <a:off x="4233672" y="3597449"/>
            <a:ext cx="548640" cy="0"/>
          </a:xfrm>
          <a:prstGeom prst="line">
            <a:avLst/>
          </a:prstGeom>
          <a:noFill/>
          <a:ln w="25400">
            <a:solidFill>
              <a:srgbClr val="3A6BAA"/>
            </a:solidFill>
            <a:prstDash val="solid"/>
            <a:tailEnd type="triangle"/>
          </a:ln>
        </p:spPr>
      </p:sp>
      <p:sp>
        <p:nvSpPr>
          <p:cNvPr id="23" name="Text 20"/>
          <p:cNvSpPr/>
          <p:nvPr/>
        </p:nvSpPr>
        <p:spPr>
          <a:xfrm>
            <a:off x="4343400" y="3396281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3A6BA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</a:t>
            </a:r>
            <a:endParaRPr lang="en-US" sz="800" dirty="0"/>
          </a:p>
        </p:txBody>
      </p:sp>
      <p:sp>
        <p:nvSpPr>
          <p:cNvPr id="24" name="Shape 21"/>
          <p:cNvSpPr/>
          <p:nvPr/>
        </p:nvSpPr>
        <p:spPr>
          <a:xfrm>
            <a:off x="4782312" y="3405425"/>
            <a:ext cx="1234440" cy="530352"/>
          </a:xfrm>
          <a:prstGeom prst="rect">
            <a:avLst/>
          </a:prstGeom>
          <a:solidFill>
            <a:srgbClr val="D4641A"/>
          </a:solidFill>
          <a:ln w="12700">
            <a:solidFill>
              <a:srgbClr val="D4641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5" name="Text 22"/>
          <p:cNvSpPr/>
          <p:nvPr/>
        </p:nvSpPr>
        <p:spPr>
          <a:xfrm>
            <a:off x="4782312" y="3451145"/>
            <a:ext cx="123444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Motor ESP32</a:t>
            </a:r>
            <a:endParaRPr lang="en-US" sz="10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DCE8FA"/>
                </a:solidFill>
              </a:rPr>
              <a:t>BLE Control</a:t>
            </a:r>
            <a:endParaRPr lang="en-US" sz="1050" dirty="0"/>
          </a:p>
        </p:txBody>
      </p:sp>
      <p:sp>
        <p:nvSpPr>
          <p:cNvPr id="26" name="Shape 23"/>
          <p:cNvSpPr/>
          <p:nvPr/>
        </p:nvSpPr>
        <p:spPr>
          <a:xfrm>
            <a:off x="6016752" y="3597449"/>
            <a:ext cx="548640" cy="0"/>
          </a:xfrm>
          <a:prstGeom prst="line">
            <a:avLst/>
          </a:prstGeom>
          <a:noFill/>
          <a:ln w="25400">
            <a:solidFill>
              <a:srgbClr val="D4641A"/>
            </a:solidFill>
            <a:prstDash val="solid"/>
            <a:tailEnd type="triangle"/>
          </a:ln>
        </p:spPr>
      </p:sp>
      <p:sp>
        <p:nvSpPr>
          <p:cNvPr id="27" name="Text 24"/>
          <p:cNvSpPr/>
          <p:nvPr/>
        </p:nvSpPr>
        <p:spPr>
          <a:xfrm>
            <a:off x="6126480" y="3396281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D464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PWM/DIR</a:t>
            </a:r>
            <a:endParaRPr lang="en-US" sz="800" dirty="0"/>
          </a:p>
        </p:txBody>
      </p:sp>
      <p:sp>
        <p:nvSpPr>
          <p:cNvPr id="28" name="Shape 25"/>
          <p:cNvSpPr/>
          <p:nvPr/>
        </p:nvSpPr>
        <p:spPr>
          <a:xfrm>
            <a:off x="6565392" y="3405425"/>
            <a:ext cx="1234440" cy="530352"/>
          </a:xfrm>
          <a:prstGeom prst="rect">
            <a:avLst/>
          </a:prstGeom>
          <a:solidFill>
            <a:srgbClr val="666666"/>
          </a:solidFill>
          <a:ln w="12700">
            <a:solidFill>
              <a:srgbClr val="666666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29" name="Text 26"/>
          <p:cNvSpPr/>
          <p:nvPr/>
        </p:nvSpPr>
        <p:spPr>
          <a:xfrm>
            <a:off x="6565392" y="3451145"/>
            <a:ext cx="123444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Dual Motors</a:t>
            </a:r>
            <a:endParaRPr lang="en-US" sz="10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DCE8FA"/>
                </a:solidFill>
              </a:rPr>
              <a:t>Tank-drive</a:t>
            </a:r>
            <a:endParaRPr lang="en-US" sz="1050" dirty="0"/>
          </a:p>
        </p:txBody>
      </p:sp>
      <p:sp>
        <p:nvSpPr>
          <p:cNvPr id="30" name="Shape 27"/>
          <p:cNvSpPr/>
          <p:nvPr/>
        </p:nvSpPr>
        <p:spPr>
          <a:xfrm>
            <a:off x="2999232" y="4164377"/>
            <a:ext cx="1234440" cy="530352"/>
          </a:xfrm>
          <a:prstGeom prst="rect">
            <a:avLst/>
          </a:prstGeom>
          <a:solidFill>
            <a:srgbClr val="3A6BAA"/>
          </a:solidFill>
          <a:ln w="12700">
            <a:solidFill>
              <a:srgbClr val="3A6BA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31" name="Text 28"/>
          <p:cNvSpPr/>
          <p:nvPr/>
        </p:nvSpPr>
        <p:spPr>
          <a:xfrm>
            <a:off x="2999232" y="4210097"/>
            <a:ext cx="123444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Android App</a:t>
            </a:r>
            <a:endParaRPr lang="en-US" sz="10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DCE8FA"/>
                </a:solidFill>
              </a:rPr>
              <a:t>WebView stream</a:t>
            </a:r>
            <a:endParaRPr lang="en-US" sz="1050" dirty="0"/>
          </a:p>
        </p:txBody>
      </p:sp>
      <p:sp>
        <p:nvSpPr>
          <p:cNvPr id="32" name="Shape 29"/>
          <p:cNvSpPr/>
          <p:nvPr/>
        </p:nvSpPr>
        <p:spPr>
          <a:xfrm>
            <a:off x="4233672" y="4356401"/>
            <a:ext cx="548640" cy="0"/>
          </a:xfrm>
          <a:prstGeom prst="line">
            <a:avLst/>
          </a:prstGeom>
          <a:noFill/>
          <a:ln w="25400">
            <a:solidFill>
              <a:srgbClr val="1A7A6E"/>
            </a:solidFill>
            <a:prstDash val="solid"/>
            <a:tailEnd type="triangle"/>
          </a:ln>
        </p:spPr>
      </p:sp>
      <p:sp>
        <p:nvSpPr>
          <p:cNvPr id="33" name="Text 30"/>
          <p:cNvSpPr/>
          <p:nvPr/>
        </p:nvSpPr>
        <p:spPr>
          <a:xfrm>
            <a:off x="4343400" y="4155233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WiFi</a:t>
            </a:r>
            <a:endParaRPr lang="en-US" sz="800" dirty="0"/>
          </a:p>
        </p:txBody>
      </p:sp>
      <p:sp>
        <p:nvSpPr>
          <p:cNvPr id="34" name="Shape 31"/>
          <p:cNvSpPr/>
          <p:nvPr/>
        </p:nvSpPr>
        <p:spPr>
          <a:xfrm>
            <a:off x="4782312" y="4164377"/>
            <a:ext cx="1234440" cy="530352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35" name="Text 32"/>
          <p:cNvSpPr/>
          <p:nvPr/>
        </p:nvSpPr>
        <p:spPr>
          <a:xfrm>
            <a:off x="4782312" y="4210097"/>
            <a:ext cx="123444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Camera ESP32</a:t>
            </a:r>
            <a:endParaRPr lang="en-US" sz="10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DCE8FA"/>
                </a:solidFill>
              </a:rPr>
              <a:t>WiFi Hotspot AP</a:t>
            </a:r>
            <a:endParaRPr lang="en-US" sz="1050" dirty="0"/>
          </a:p>
        </p:txBody>
      </p:sp>
      <p:sp>
        <p:nvSpPr>
          <p:cNvPr id="36" name="Shape 33"/>
          <p:cNvSpPr/>
          <p:nvPr/>
        </p:nvSpPr>
        <p:spPr>
          <a:xfrm>
            <a:off x="6016752" y="4356401"/>
            <a:ext cx="548640" cy="0"/>
          </a:xfrm>
          <a:prstGeom prst="line">
            <a:avLst/>
          </a:prstGeom>
          <a:noFill/>
          <a:ln w="25400">
            <a:solidFill>
              <a:srgbClr val="1A7A6E"/>
            </a:solidFill>
            <a:prstDash val="solid"/>
            <a:tailEnd type="triangle"/>
          </a:ln>
        </p:spPr>
      </p:sp>
      <p:sp>
        <p:nvSpPr>
          <p:cNvPr id="37" name="Text 34"/>
          <p:cNvSpPr/>
          <p:nvPr/>
        </p:nvSpPr>
        <p:spPr>
          <a:xfrm>
            <a:off x="6126480" y="4155233"/>
            <a:ext cx="329184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7A6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MJPEG</a:t>
            </a:r>
            <a:endParaRPr lang="en-US" sz="800" dirty="0"/>
          </a:p>
        </p:txBody>
      </p:sp>
      <p:sp>
        <p:nvSpPr>
          <p:cNvPr id="38" name="Shape 35"/>
          <p:cNvSpPr/>
          <p:nvPr/>
        </p:nvSpPr>
        <p:spPr>
          <a:xfrm>
            <a:off x="6565392" y="4164377"/>
            <a:ext cx="1234440" cy="530352"/>
          </a:xfrm>
          <a:prstGeom prst="rect">
            <a:avLst/>
          </a:prstGeom>
          <a:solidFill>
            <a:srgbClr val="448866"/>
          </a:solidFill>
          <a:ln w="12700">
            <a:solidFill>
              <a:srgbClr val="448866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5000"/>
              </a:srgbClr>
            </a:outerShdw>
          </a:effectLst>
        </p:spPr>
      </p:sp>
      <p:sp>
        <p:nvSpPr>
          <p:cNvPr id="39" name="Text 36"/>
          <p:cNvSpPr/>
          <p:nvPr/>
        </p:nvSpPr>
        <p:spPr>
          <a:xfrm>
            <a:off x="6565392" y="4210097"/>
            <a:ext cx="1234440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FFFFF"/>
                </a:solidFill>
              </a:rPr>
              <a:t>ESP32-CAM</a:t>
            </a:r>
            <a:endParaRPr lang="en-US" sz="1050" dirty="0"/>
          </a:p>
          <a:p>
            <a:pPr algn="ctr" indent="0" marL="0">
              <a:buNone/>
            </a:pPr>
            <a:r>
              <a:rPr lang="en-US" sz="850" dirty="0">
                <a:solidFill>
                  <a:srgbClr val="DCE8FA"/>
                </a:solidFill>
              </a:rPr>
              <a:t>192.168.4.1:81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6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788920" cy="5143500"/>
          </a:xfrm>
          <a:prstGeom prst="rect">
            <a:avLst/>
          </a:prstGeom>
          <a:solidFill>
            <a:srgbClr val="1B3263"/>
          </a:solidFill>
          <a:ln w="12700">
            <a:solidFill>
              <a:srgbClr val="1B3263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2606040" y="0"/>
            <a:ext cx="182880" cy="5143500"/>
          </a:xfrm>
          <a:prstGeom prst="rect">
            <a:avLst/>
          </a:prstGeom>
          <a:solidFill>
            <a:srgbClr val="2E4B8F"/>
          </a:solidFill>
          <a:ln w="12700">
            <a:solidFill>
              <a:srgbClr val="2E4B8F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182880" y="320040"/>
            <a:ext cx="237744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Software</a:t>
            </a:r>
            <a:endParaRPr lang="en-US" sz="2600" dirty="0"/>
          </a:p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Safety &amp;</a:t>
            </a:r>
            <a:endParaRPr lang="en-US" sz="2600" dirty="0"/>
          </a:p>
          <a:p>
            <a:pPr algn="l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Logic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182880" y="1673352"/>
            <a:ext cx="128016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7160" y="1874520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A62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200ms</a:t>
            </a:r>
            <a:endParaRPr lang="en-US" sz="2600" dirty="0"/>
          </a:p>
        </p:txBody>
      </p:sp>
      <p:sp>
        <p:nvSpPr>
          <p:cNvPr id="7" name="Text 5"/>
          <p:cNvSpPr/>
          <p:nvPr/>
        </p:nvSpPr>
        <p:spPr>
          <a:xfrm>
            <a:off x="137160" y="235000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Heartbeat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Interval</a:t>
            </a:r>
            <a:endParaRPr lang="en-US" sz="1050" dirty="0"/>
          </a:p>
        </p:txBody>
      </p:sp>
      <p:sp>
        <p:nvSpPr>
          <p:cNvPr id="8" name="Text 6"/>
          <p:cNvSpPr/>
          <p:nvPr/>
        </p:nvSpPr>
        <p:spPr>
          <a:xfrm>
            <a:off x="137160" y="2880360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A62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500ms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137160" y="335584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Watchdog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Timeout</a:t>
            </a:r>
            <a:endParaRPr lang="en-US" sz="1050" dirty="0"/>
          </a:p>
        </p:txBody>
      </p:sp>
      <p:sp>
        <p:nvSpPr>
          <p:cNvPr id="10" name="Text 8"/>
          <p:cNvSpPr/>
          <p:nvPr/>
        </p:nvSpPr>
        <p:spPr>
          <a:xfrm>
            <a:off x="137160" y="3886200"/>
            <a:ext cx="246888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5A623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8%→N%</a:t>
            </a:r>
            <a:endParaRPr lang="en-US" sz="2600" dirty="0"/>
          </a:p>
        </p:txBody>
      </p:sp>
      <p:sp>
        <p:nvSpPr>
          <p:cNvPr id="11" name="Text 9"/>
          <p:cNvSpPr/>
          <p:nvPr/>
        </p:nvSpPr>
        <p:spPr>
          <a:xfrm>
            <a:off x="137160" y="4361688"/>
            <a:ext cx="2468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Throttle</a:t>
            </a:r>
            <a:endParaRPr lang="en-US" sz="1050" dirty="0"/>
          </a:p>
          <a:p>
            <a:pPr algn="ctr" indent="0" marL="0">
              <a:buNone/>
            </a:pPr>
            <a:r>
              <a:rPr lang="en-US" sz="1050" dirty="0">
                <a:solidFill>
                  <a:srgbClr val="A0B8D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Ramp Start</a:t>
            </a:r>
            <a:endParaRPr lang="en-US" sz="1050" dirty="0"/>
          </a:p>
        </p:txBody>
      </p:sp>
      <p:sp>
        <p:nvSpPr>
          <p:cNvPr id="12" name="Text 10"/>
          <p:cNvSpPr/>
          <p:nvPr/>
        </p:nvSpPr>
        <p:spPr>
          <a:xfrm>
            <a:off x="2971800" y="164592"/>
            <a:ext cx="5943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1B32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Control Logic &amp; Hardware Safety</a:t>
            </a:r>
            <a:endParaRPr lang="en-US" sz="1800" dirty="0"/>
          </a:p>
        </p:txBody>
      </p:sp>
      <p:sp>
        <p:nvSpPr>
          <p:cNvPr id="13" name="Shape 11"/>
          <p:cNvSpPr/>
          <p:nvPr/>
        </p:nvSpPr>
        <p:spPr>
          <a:xfrm>
            <a:off x="2971800" y="685800"/>
            <a:ext cx="2816352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4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2971800" y="685800"/>
            <a:ext cx="2816352" cy="347472"/>
          </a:xfrm>
          <a:prstGeom prst="rect">
            <a:avLst/>
          </a:prstGeom>
          <a:solidFill>
            <a:srgbClr val="3A6BAA"/>
          </a:solidFill>
          <a:ln w="12700">
            <a:solidFill>
              <a:srgbClr val="3A6BAA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3081528" y="722376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Heartbeat &amp; Watchdog</a:t>
            </a:r>
            <a:endParaRPr lang="en-US" sz="1150" dirty="0"/>
          </a:p>
        </p:txBody>
      </p:sp>
      <p:sp>
        <p:nvSpPr>
          <p:cNvPr id="16" name="Text 14"/>
          <p:cNvSpPr/>
          <p:nvPr/>
        </p:nvSpPr>
        <p:spPr>
          <a:xfrm>
            <a:off x="3081528" y="1088136"/>
            <a:ext cx="2633472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App sends command packet every 200ms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watchdog: safe-stop if silent &gt;500ms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Emergency stop on BLE disconnect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Covers app freeze, out-of-range, crash</a:t>
            </a:r>
            <a:endParaRPr lang="en-US" sz="980" dirty="0"/>
          </a:p>
        </p:txBody>
      </p:sp>
      <p:sp>
        <p:nvSpPr>
          <p:cNvPr id="17" name="Shape 15"/>
          <p:cNvSpPr/>
          <p:nvPr/>
        </p:nvSpPr>
        <p:spPr>
          <a:xfrm>
            <a:off x="5897880" y="685800"/>
            <a:ext cx="2816352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4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5897880" y="685800"/>
            <a:ext cx="2816352" cy="347472"/>
          </a:xfrm>
          <a:prstGeom prst="rect">
            <a:avLst/>
          </a:prstGeom>
          <a:solidFill>
            <a:srgbClr val="D4641A"/>
          </a:solidFill>
          <a:ln w="12700">
            <a:solidFill>
              <a:srgbClr val="D4641A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6007608" y="722376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Throttle Ramp (App-Side)</a:t>
            </a:r>
            <a:endParaRPr lang="en-US" sz="1150" dirty="0"/>
          </a:p>
        </p:txBody>
      </p:sp>
      <p:sp>
        <p:nvSpPr>
          <p:cNvPr id="20" name="Text 18"/>
          <p:cNvSpPr/>
          <p:nvPr/>
        </p:nvSpPr>
        <p:spPr>
          <a:xfrm>
            <a:off x="6007608" y="1088136"/>
            <a:ext cx="2633472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→ ramps 8% up to target over N seconds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Release → ramps back down to 0% smoothly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Brake → instant reset to 0, ramp cleared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Ramp lives in app; ESP32 just executes</a:t>
            </a:r>
            <a:endParaRPr lang="en-US" sz="980" dirty="0"/>
          </a:p>
        </p:txBody>
      </p:sp>
      <p:sp>
        <p:nvSpPr>
          <p:cNvPr id="21" name="Shape 19"/>
          <p:cNvSpPr/>
          <p:nvPr/>
        </p:nvSpPr>
        <p:spPr>
          <a:xfrm>
            <a:off x="2971800" y="2715768"/>
            <a:ext cx="2816352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4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2971800" y="2715768"/>
            <a:ext cx="2816352" cy="347472"/>
          </a:xfrm>
          <a:prstGeom prst="rect">
            <a:avLst/>
          </a:prstGeom>
          <a:solidFill>
            <a:srgbClr val="1A7A6E"/>
          </a:solidFill>
          <a:ln w="12700">
            <a:solidFill>
              <a:srgbClr val="1A7A6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081528" y="2752344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BLE Packet Format</a:t>
            </a:r>
            <a:endParaRPr lang="en-US" sz="1150" dirty="0"/>
          </a:p>
        </p:txBody>
      </p:sp>
      <p:sp>
        <p:nvSpPr>
          <p:cNvPr id="24" name="Text 22"/>
          <p:cNvSpPr/>
          <p:nvPr/>
        </p:nvSpPr>
        <p:spPr>
          <a:xfrm>
            <a:off x="3081528" y="3118104"/>
            <a:ext cx="2633472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Format:  S:&lt;dir&gt;;T:&lt;throttle&gt;;G:&lt;gear&gt;;B:&lt;brake&gt;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Steering: –100=Left, 0=Straight, +100=Right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Throttle: 0–100%, Gear: P/N/R/D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Strict validation — bad packets rejected</a:t>
            </a:r>
            <a:endParaRPr lang="en-US" sz="980" dirty="0"/>
          </a:p>
        </p:txBody>
      </p:sp>
      <p:sp>
        <p:nvSpPr>
          <p:cNvPr id="25" name="Shape 23"/>
          <p:cNvSpPr/>
          <p:nvPr/>
        </p:nvSpPr>
        <p:spPr>
          <a:xfrm>
            <a:off x="5897880" y="2715768"/>
            <a:ext cx="2816352" cy="1920240"/>
          </a:xfrm>
          <a:prstGeom prst="rect">
            <a:avLst/>
          </a:prstGeom>
          <a:solidFill>
            <a:srgbClr val="FFFFFF"/>
          </a:solidFill>
          <a:ln w="12700">
            <a:solidFill>
              <a:srgbClr val="C8D4E8"/>
            </a:solidFill>
            <a:prstDash val="solid"/>
          </a:ln>
          <a:effectLst>
            <a:outerShdw sx="100000" sy="100000" kx="0" ky="0" algn="bl" rotWithShape="0" blurRad="635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5897880" y="2715768"/>
            <a:ext cx="2816352" cy="347472"/>
          </a:xfrm>
          <a:prstGeom prst="rect">
            <a:avLst/>
          </a:prstGeom>
          <a:solidFill>
            <a:srgbClr val="7B4F9E"/>
          </a:solidFill>
          <a:ln w="12700">
            <a:solidFill>
              <a:srgbClr val="7B4F9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007608" y="2752344"/>
            <a:ext cx="2596896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1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ESP32 Hardware Interlocks</a:t>
            </a:r>
            <a:endParaRPr lang="en-US" sz="1150" dirty="0"/>
          </a:p>
        </p:txBody>
      </p:sp>
      <p:sp>
        <p:nvSpPr>
          <p:cNvPr id="28" name="Text 26"/>
          <p:cNvSpPr/>
          <p:nvPr/>
        </p:nvSpPr>
        <p:spPr>
          <a:xfrm>
            <a:off x="6007608" y="3118104"/>
            <a:ext cx="2633472" cy="144475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Single applyState() — only relay control point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D↔R swap blocked while throttle active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Mutex protects shared state (BLE + main tasks)</a:t>
            </a:r>
            <a:endParaRPr lang="en-US" sz="980" dirty="0"/>
          </a:p>
          <a:p>
            <a:pPr marL="342900" indent="-342900">
              <a:buSzPct val="100000"/>
              <a:buChar char="•"/>
            </a:pPr>
            <a:r>
              <a:rPr lang="en-US" sz="980" dirty="0">
                <a:solidFill>
                  <a:srgbClr val="4A4A4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Park/Neutral clears throttle &amp; steering instantly</a:t>
            </a:r>
            <a:endParaRPr lang="en-US" sz="98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Slide 1</vt:lpstr>
      <vt:lpstr>Slide 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RC Trailer Jack - Software Design</dc:title>
  <dc:subject>PptxGenJS Presentation</dc:subject>
  <dc:creator>PptxGenJS</dc:creator>
  <cp:lastModifiedBy>PptxGenJS</cp:lastModifiedBy>
  <cp:revision>1</cp:revision>
  <dcterms:created xsi:type="dcterms:W3CDTF">2026-04-30T05:01:14Z</dcterms:created>
  <dcterms:modified xsi:type="dcterms:W3CDTF">2026-04-30T05:01:14Z</dcterms:modified>
</cp:coreProperties>
</file>